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1"/>
  </p:notesMasterIdLst>
  <p:sldIdLst>
    <p:sldId id="263" r:id="rId2"/>
    <p:sldId id="265" r:id="rId3"/>
    <p:sldId id="264" r:id="rId4"/>
    <p:sldId id="266" r:id="rId5"/>
    <p:sldId id="267" r:id="rId6"/>
    <p:sldId id="268" r:id="rId7"/>
    <p:sldId id="269" r:id="rId8"/>
    <p:sldId id="270" r:id="rId9"/>
    <p:sldId id="27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60"/>
  </p:normalViewPr>
  <p:slideViewPr>
    <p:cSldViewPr>
      <p:cViewPr varScale="1">
        <p:scale>
          <a:sx n="65" d="100"/>
          <a:sy n="65" d="100"/>
        </p:scale>
        <p:origin x="38" y="37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24D3-D87A-4E7E-A93C-7801E854F2C2}" type="datetimeFigureOut">
              <a:rPr lang="en-US" smtClean="0"/>
              <a:t>1/25/2024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EA067-A452-4207-819F-B3350319CCA9}" type="slidenum">
              <a:rPr lang="en-US" smtClean="0"/>
              <a:t>‹#›</a:t>
            </a:fld>
            <a:endParaRPr lang="en-US"/>
          </a:p>
        </p:txBody>
      </p:sp>
    </p:spTree>
    <p:extLst>
      <p:ext uri="{BB962C8B-B14F-4D97-AF65-F5344CB8AC3E}">
        <p14:creationId xmlns:p14="http://schemas.microsoft.com/office/powerpoint/2010/main" val="152820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167369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92103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424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379049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835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415381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272862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410530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303908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73A1D4-49C7-46C5-B909-E246242B737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27125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173A1D4-49C7-46C5-B909-E246242B7371}"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178079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173A1D4-49C7-46C5-B909-E246242B7371}"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347932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173A1D4-49C7-46C5-B909-E246242B7371}"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254965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3A1D4-49C7-46C5-B909-E246242B7371}"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314108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173A1D4-49C7-46C5-B909-E246242B7371}"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224028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173A1D4-49C7-46C5-B909-E246242B7371}"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BA6EA-CAB8-423B-AEA1-790C63A9C086}" type="slidenum">
              <a:rPr lang="en-US" smtClean="0"/>
              <a:t>‹#›</a:t>
            </a:fld>
            <a:endParaRPr lang="en-US"/>
          </a:p>
        </p:txBody>
      </p:sp>
    </p:spTree>
    <p:extLst>
      <p:ext uri="{BB962C8B-B14F-4D97-AF65-F5344CB8AC3E}">
        <p14:creationId xmlns:p14="http://schemas.microsoft.com/office/powerpoint/2010/main" val="34355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73A1D4-49C7-46C5-B909-E246242B7371}" type="datetimeFigureOut">
              <a:rPr lang="en-US" smtClean="0"/>
              <a:t>1/25/2024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AABA6EA-CAB8-423B-AEA1-790C63A9C086}" type="slidenum">
              <a:rPr lang="en-US" smtClean="0"/>
              <a:t>‹#›</a:t>
            </a:fld>
            <a:endParaRPr lang="en-US"/>
          </a:p>
        </p:txBody>
      </p:sp>
    </p:spTree>
    <p:extLst>
      <p:ext uri="{BB962C8B-B14F-4D97-AF65-F5344CB8AC3E}">
        <p14:creationId xmlns:p14="http://schemas.microsoft.com/office/powerpoint/2010/main" val="36445129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osti.science.ru.nl/venues/calenda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E15FDEE-08D1-D169-DA66-32097E70E56A}"/>
              </a:ext>
            </a:extLst>
          </p:cNvPr>
          <p:cNvPicPr>
            <a:picLocks noChangeAspect="1"/>
          </p:cNvPicPr>
          <p:nvPr/>
        </p:nvPicPr>
        <p:blipFill>
          <a:blip r:embed="rId2"/>
          <a:stretch>
            <a:fillRect/>
          </a:stretch>
        </p:blipFill>
        <p:spPr>
          <a:xfrm>
            <a:off x="584132" y="0"/>
            <a:ext cx="6099909" cy="2496024"/>
          </a:xfrm>
          <a:prstGeom prst="rect">
            <a:avLst/>
          </a:prstGeom>
        </p:spPr>
      </p:pic>
      <p:sp>
        <p:nvSpPr>
          <p:cNvPr id="6" name="Tekstvak 5">
            <a:extLst>
              <a:ext uri="{FF2B5EF4-FFF2-40B4-BE49-F238E27FC236}">
                <a16:creationId xmlns:a16="http://schemas.microsoft.com/office/drawing/2014/main" id="{4C134A8C-514C-EFDA-BCA5-FEB969C9E57F}"/>
              </a:ext>
            </a:extLst>
          </p:cNvPr>
          <p:cNvSpPr txBox="1"/>
          <p:nvPr/>
        </p:nvSpPr>
        <p:spPr>
          <a:xfrm>
            <a:off x="4870625" y="1524000"/>
            <a:ext cx="3886200" cy="369332"/>
          </a:xfrm>
          <a:prstGeom prst="rect">
            <a:avLst/>
          </a:prstGeom>
          <a:noFill/>
        </p:spPr>
        <p:txBody>
          <a:bodyPr wrap="square" rtlCol="0">
            <a:spAutoFit/>
          </a:bodyPr>
          <a:lstStyle/>
          <a:p>
            <a:r>
              <a:rPr lang="en-US" dirty="0"/>
              <a:t>Presented by </a:t>
            </a:r>
            <a:endParaRPr lang="nl-NL" dirty="0"/>
          </a:p>
        </p:txBody>
      </p:sp>
      <p:pic>
        <p:nvPicPr>
          <p:cNvPr id="8" name="Afbeelding 7">
            <a:extLst>
              <a:ext uri="{FF2B5EF4-FFF2-40B4-BE49-F238E27FC236}">
                <a16:creationId xmlns:a16="http://schemas.microsoft.com/office/drawing/2014/main" id="{C818D5CD-0A77-3BD4-D896-DF2A397D954B}"/>
              </a:ext>
            </a:extLst>
          </p:cNvPr>
          <p:cNvPicPr>
            <a:picLocks noChangeAspect="1"/>
          </p:cNvPicPr>
          <p:nvPr/>
        </p:nvPicPr>
        <p:blipFill>
          <a:blip r:embed="rId3"/>
          <a:stretch>
            <a:fillRect/>
          </a:stretch>
        </p:blipFill>
        <p:spPr>
          <a:xfrm>
            <a:off x="2386216" y="2124075"/>
            <a:ext cx="4286250" cy="847725"/>
          </a:xfrm>
          <a:prstGeom prst="rect">
            <a:avLst/>
          </a:prstGeom>
        </p:spPr>
      </p:pic>
      <p:pic>
        <p:nvPicPr>
          <p:cNvPr id="10" name="Afbeelding 9">
            <a:extLst>
              <a:ext uri="{FF2B5EF4-FFF2-40B4-BE49-F238E27FC236}">
                <a16:creationId xmlns:a16="http://schemas.microsoft.com/office/drawing/2014/main" id="{5C6281D1-7D69-995D-9A98-E3FAF2EB221B}"/>
              </a:ext>
            </a:extLst>
          </p:cNvPr>
          <p:cNvPicPr>
            <a:picLocks noChangeAspect="1"/>
          </p:cNvPicPr>
          <p:nvPr/>
        </p:nvPicPr>
        <p:blipFill>
          <a:blip r:embed="rId4"/>
          <a:stretch>
            <a:fillRect/>
          </a:stretch>
        </p:blipFill>
        <p:spPr>
          <a:xfrm>
            <a:off x="381000" y="3310355"/>
            <a:ext cx="6879283" cy="2496023"/>
          </a:xfrm>
          <a:prstGeom prst="rect">
            <a:avLst/>
          </a:prstGeom>
        </p:spPr>
      </p:pic>
      <p:pic>
        <p:nvPicPr>
          <p:cNvPr id="1030" name="Picture 6" descr="Goomba - Wikipedia">
            <a:extLst>
              <a:ext uri="{FF2B5EF4-FFF2-40B4-BE49-F238E27FC236}">
                <a16:creationId xmlns:a16="http://schemas.microsoft.com/office/drawing/2014/main" id="{AC46B9A0-694F-82E0-61F5-E3AB556B9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79051"/>
            <a:ext cx="2641924" cy="327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8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team Workshop::Mario Kart 64 - Rainbow Road">
            <a:extLst>
              <a:ext uri="{FF2B5EF4-FFF2-40B4-BE49-F238E27FC236}">
                <a16:creationId xmlns:a16="http://schemas.microsoft.com/office/drawing/2014/main" id="{3F47E3A8-F6FB-C7A9-8CC7-09945AF50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9490944"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5901F9A-ED15-4F35-84DE-7F823DBA987D}"/>
              </a:ext>
            </a:extLst>
          </p:cNvPr>
          <p:cNvSpPr/>
          <p:nvPr/>
        </p:nvSpPr>
        <p:spPr>
          <a:xfrm>
            <a:off x="-245912" y="5435982"/>
            <a:ext cx="9618512" cy="1752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2" name="Titel 1">
            <a:extLst>
              <a:ext uri="{FF2B5EF4-FFF2-40B4-BE49-F238E27FC236}">
                <a16:creationId xmlns:a16="http://schemas.microsoft.com/office/drawing/2014/main" id="{4993E5D3-C22B-85B5-3B36-A877E5FDB584}"/>
              </a:ext>
            </a:extLst>
          </p:cNvPr>
          <p:cNvSpPr>
            <a:spLocks noGrp="1"/>
          </p:cNvSpPr>
          <p:nvPr>
            <p:ph type="title"/>
          </p:nvPr>
        </p:nvSpPr>
        <p:spPr/>
        <p:txBody>
          <a:bodyPr>
            <a:normAutofit/>
          </a:bodyPr>
          <a:lstStyle/>
          <a:p>
            <a:r>
              <a:rPr lang="en-US" dirty="0">
                <a:solidFill>
                  <a:schemeClr val="bg1"/>
                </a:solidFill>
                <a:latin typeface="Comic Sans MS" panose="030F0702030302020204" pitchFamily="66" charset="0"/>
              </a:rPr>
              <a:t>Thingies in this presentation</a:t>
            </a:r>
            <a:endParaRPr lang="nl-NL" dirty="0">
              <a:solidFill>
                <a:schemeClr val="bg1"/>
              </a:solidFill>
              <a:latin typeface="Comic Sans MS" panose="030F0702030302020204" pitchFamily="66" charset="0"/>
            </a:endParaRPr>
          </a:p>
        </p:txBody>
      </p:sp>
      <p:sp>
        <p:nvSpPr>
          <p:cNvPr id="3" name="Tijdelijke aanduiding voor inhoud 2">
            <a:extLst>
              <a:ext uri="{FF2B5EF4-FFF2-40B4-BE49-F238E27FC236}">
                <a16:creationId xmlns:a16="http://schemas.microsoft.com/office/drawing/2014/main" id="{B76F2CA7-0B3C-ED32-D725-041AD95DCC7A}"/>
              </a:ext>
            </a:extLst>
          </p:cNvPr>
          <p:cNvSpPr>
            <a:spLocks noGrp="1"/>
          </p:cNvSpPr>
          <p:nvPr>
            <p:ph idx="1"/>
          </p:nvPr>
        </p:nvSpPr>
        <p:spPr>
          <a:xfrm>
            <a:off x="381000" y="1752600"/>
            <a:ext cx="9208990" cy="5791200"/>
          </a:xfrm>
        </p:spPr>
        <p:txBody>
          <a:bodyPr/>
          <a:lstStyle/>
          <a:p>
            <a:r>
              <a:rPr lang="en-US" sz="4000" dirty="0">
                <a:solidFill>
                  <a:schemeClr val="bg1"/>
                </a:solidFill>
                <a:latin typeface="Comic Sans MS" panose="030F0702030302020204" pitchFamily="66" charset="0"/>
              </a:rPr>
              <a:t>Reservations</a:t>
            </a:r>
          </a:p>
          <a:p>
            <a:r>
              <a:rPr lang="en-US" sz="4000" dirty="0">
                <a:solidFill>
                  <a:schemeClr val="bg1"/>
                </a:solidFill>
                <a:latin typeface="Comic Sans MS" panose="030F0702030302020204" pitchFamily="66" charset="0"/>
              </a:rPr>
              <a:t>Cleaning</a:t>
            </a:r>
          </a:p>
          <a:p>
            <a:r>
              <a:rPr lang="en-US" sz="4000" dirty="0">
                <a:solidFill>
                  <a:schemeClr val="bg1"/>
                </a:solidFill>
                <a:latin typeface="Comic Sans MS" panose="030F0702030302020204" pitchFamily="66" charset="0"/>
              </a:rPr>
              <a:t>Other </a:t>
            </a:r>
          </a:p>
          <a:p>
            <a:endParaRPr lang="en-US" dirty="0">
              <a:latin typeface="Comic Sans MS" panose="030F0702030302020204" pitchFamily="66" charset="0"/>
            </a:endParaRPr>
          </a:p>
        </p:txBody>
      </p:sp>
      <p:sp>
        <p:nvSpPr>
          <p:cNvPr id="5" name="Rechthoek 4">
            <a:extLst>
              <a:ext uri="{FF2B5EF4-FFF2-40B4-BE49-F238E27FC236}">
                <a16:creationId xmlns:a16="http://schemas.microsoft.com/office/drawing/2014/main" id="{97D96D8F-7FF9-3A9D-8BBA-194C6617B818}"/>
              </a:ext>
            </a:extLst>
          </p:cNvPr>
          <p:cNvSpPr/>
          <p:nvPr/>
        </p:nvSpPr>
        <p:spPr>
          <a:xfrm>
            <a:off x="-463302" y="-1406164"/>
            <a:ext cx="9618512" cy="1752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sz="1600"/>
          </a:p>
        </p:txBody>
      </p:sp>
    </p:spTree>
    <p:extLst>
      <p:ext uri="{BB962C8B-B14F-4D97-AF65-F5344CB8AC3E}">
        <p14:creationId xmlns:p14="http://schemas.microsoft.com/office/powerpoint/2010/main" val="120931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3728E-0E3F-B47C-E0D2-4AB6051E171E}"/>
              </a:ext>
            </a:extLst>
          </p:cNvPr>
          <p:cNvSpPr>
            <a:spLocks noGrp="1"/>
          </p:cNvSpPr>
          <p:nvPr>
            <p:ph type="title"/>
          </p:nvPr>
        </p:nvSpPr>
        <p:spPr/>
        <p:txBody>
          <a:bodyPr/>
          <a:lstStyle/>
          <a:p>
            <a:r>
              <a:rPr lang="en-US" dirty="0">
                <a:latin typeface="Comic Sans MS" panose="030F0702030302020204" pitchFamily="66" charset="0"/>
              </a:rPr>
              <a:t>Reservations</a:t>
            </a:r>
            <a:endParaRPr lang="nl-NL" dirty="0">
              <a:latin typeface="Comic Sans MS" panose="030F0702030302020204" pitchFamily="66" charset="0"/>
            </a:endParaRPr>
          </a:p>
        </p:txBody>
      </p:sp>
      <p:sp>
        <p:nvSpPr>
          <p:cNvPr id="3" name="Tijdelijke aanduiding voor inhoud 2">
            <a:extLst>
              <a:ext uri="{FF2B5EF4-FFF2-40B4-BE49-F238E27FC236}">
                <a16:creationId xmlns:a16="http://schemas.microsoft.com/office/drawing/2014/main" id="{9D1A3A72-9F50-C2BC-8477-48A08CDB86EE}"/>
              </a:ext>
            </a:extLst>
          </p:cNvPr>
          <p:cNvSpPr>
            <a:spLocks noGrp="1"/>
          </p:cNvSpPr>
          <p:nvPr>
            <p:ph idx="1"/>
          </p:nvPr>
        </p:nvSpPr>
        <p:spPr>
          <a:xfrm>
            <a:off x="609598" y="1930400"/>
            <a:ext cx="7924803" cy="4470400"/>
          </a:xfrm>
        </p:spPr>
        <p:txBody>
          <a:bodyPr>
            <a:normAutofit/>
          </a:bodyPr>
          <a:lstStyle/>
          <a:p>
            <a:r>
              <a:rPr lang="en-US" sz="1900" dirty="0">
                <a:latin typeface="Comic Sans MS" panose="030F0702030302020204" pitchFamily="66" charset="0"/>
              </a:rPr>
              <a:t>Go to TOSTI.science.ru.nl</a:t>
            </a:r>
          </a:p>
          <a:p>
            <a:r>
              <a:rPr lang="en-US" sz="1900" dirty="0">
                <a:latin typeface="Comic Sans MS" panose="030F0702030302020204" pitchFamily="66" charset="0"/>
              </a:rPr>
              <a:t>Go to venue reservation</a:t>
            </a:r>
          </a:p>
          <a:p>
            <a:r>
              <a:rPr lang="en-US" sz="1900" dirty="0">
                <a:latin typeface="Comic Sans MS" panose="030F0702030302020204" pitchFamily="66" charset="0"/>
              </a:rPr>
              <a:t>Fill in the thingies</a:t>
            </a:r>
          </a:p>
          <a:p>
            <a:r>
              <a:rPr lang="en-US" sz="1900" dirty="0">
                <a:latin typeface="Comic Sans MS" panose="030F0702030302020204" pitchFamily="66" charset="0"/>
              </a:rPr>
              <a:t>BIEM: canteen reserved</a:t>
            </a:r>
          </a:p>
          <a:p>
            <a:r>
              <a:rPr lang="en-US" sz="1900" dirty="0">
                <a:latin typeface="Comic Sans MS" panose="030F0702030302020204" pitchFamily="66" charset="0"/>
              </a:rPr>
              <a:t>Reservations are accepted</a:t>
            </a:r>
          </a:p>
          <a:p>
            <a:pPr marL="0" indent="0">
              <a:buNone/>
            </a:pPr>
            <a:r>
              <a:rPr lang="en-US" sz="1900" dirty="0">
                <a:latin typeface="Comic Sans MS" panose="030F0702030302020204" pitchFamily="66" charset="0"/>
              </a:rPr>
              <a:t>by the </a:t>
            </a:r>
            <a:r>
              <a:rPr lang="en-US" sz="1900" dirty="0" err="1">
                <a:latin typeface="Comic Sans MS" panose="030F0702030302020204" pitchFamily="66" charset="0"/>
              </a:rPr>
              <a:t>Voorraadcie</a:t>
            </a:r>
            <a:r>
              <a:rPr lang="en-US" sz="1900" dirty="0">
                <a:latin typeface="Comic Sans MS" panose="030F0702030302020204" pitchFamily="66" charset="0"/>
              </a:rPr>
              <a:t> </a:t>
            </a:r>
          </a:p>
          <a:p>
            <a:pPr marL="0" indent="0">
              <a:buNone/>
            </a:pPr>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a:p>
            <a:endParaRPr lang="nl-NL" dirty="0"/>
          </a:p>
        </p:txBody>
      </p:sp>
      <p:pic>
        <p:nvPicPr>
          <p:cNvPr id="5" name="Afbeelding 4">
            <a:extLst>
              <a:ext uri="{FF2B5EF4-FFF2-40B4-BE49-F238E27FC236}">
                <a16:creationId xmlns:a16="http://schemas.microsoft.com/office/drawing/2014/main" id="{D5A338B9-BB73-D8B5-6F4A-18842AD07FDE}"/>
              </a:ext>
            </a:extLst>
          </p:cNvPr>
          <p:cNvPicPr>
            <a:picLocks noChangeAspect="1"/>
          </p:cNvPicPr>
          <p:nvPr/>
        </p:nvPicPr>
        <p:blipFill rotWithShape="1">
          <a:blip r:embed="rId2"/>
          <a:srcRect l="20082"/>
          <a:stretch/>
        </p:blipFill>
        <p:spPr>
          <a:xfrm>
            <a:off x="5257800" y="167512"/>
            <a:ext cx="3746303" cy="4760089"/>
          </a:xfrm>
          <a:prstGeom prst="rect">
            <a:avLst/>
          </a:prstGeom>
        </p:spPr>
      </p:pic>
      <p:sp>
        <p:nvSpPr>
          <p:cNvPr id="6" name="Titel 1">
            <a:extLst>
              <a:ext uri="{FF2B5EF4-FFF2-40B4-BE49-F238E27FC236}">
                <a16:creationId xmlns:a16="http://schemas.microsoft.com/office/drawing/2014/main" id="{5C210EE6-958F-62AA-31AC-83B3397A1D7D}"/>
              </a:ext>
            </a:extLst>
          </p:cNvPr>
          <p:cNvSpPr txBox="1">
            <a:spLocks/>
          </p:cNvSpPr>
          <p:nvPr/>
        </p:nvSpPr>
        <p:spPr>
          <a:xfrm>
            <a:off x="597096" y="4343400"/>
            <a:ext cx="7327703" cy="7290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Comic Sans MS" panose="030F0702030302020204" pitchFamily="66" charset="0"/>
            </a:endParaRPr>
          </a:p>
        </p:txBody>
      </p:sp>
    </p:spTree>
    <p:extLst>
      <p:ext uri="{BB962C8B-B14F-4D97-AF65-F5344CB8AC3E}">
        <p14:creationId xmlns:p14="http://schemas.microsoft.com/office/powerpoint/2010/main" val="52927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E275D-19C2-5B7A-6D92-ED258743C070}"/>
              </a:ext>
            </a:extLst>
          </p:cNvPr>
          <p:cNvSpPr>
            <a:spLocks noGrp="1"/>
          </p:cNvSpPr>
          <p:nvPr>
            <p:ph type="title"/>
          </p:nvPr>
        </p:nvSpPr>
        <p:spPr>
          <a:xfrm>
            <a:off x="609599" y="609600"/>
            <a:ext cx="6347713" cy="685800"/>
          </a:xfrm>
        </p:spPr>
        <p:txBody>
          <a:bodyPr/>
          <a:lstStyle/>
          <a:p>
            <a:r>
              <a:rPr lang="en-US" dirty="0">
                <a:latin typeface="Comic Sans MS" panose="030F0702030302020204" pitchFamily="66" charset="0"/>
              </a:rPr>
              <a:t>Cleaning rules </a:t>
            </a:r>
            <a:endParaRPr lang="nl-NL" dirty="0">
              <a:latin typeface="Comic Sans MS" panose="030F0702030302020204" pitchFamily="66" charset="0"/>
            </a:endParaRPr>
          </a:p>
        </p:txBody>
      </p:sp>
      <p:sp>
        <p:nvSpPr>
          <p:cNvPr id="3" name="Tijdelijke aanduiding voor inhoud 2">
            <a:extLst>
              <a:ext uri="{FF2B5EF4-FFF2-40B4-BE49-F238E27FC236}">
                <a16:creationId xmlns:a16="http://schemas.microsoft.com/office/drawing/2014/main" id="{420259B2-A8BE-D6CB-9DBF-7A04312119D5}"/>
              </a:ext>
            </a:extLst>
          </p:cNvPr>
          <p:cNvSpPr>
            <a:spLocks noGrp="1"/>
          </p:cNvSpPr>
          <p:nvPr>
            <p:ph idx="1"/>
          </p:nvPr>
        </p:nvSpPr>
        <p:spPr>
          <a:xfrm>
            <a:off x="609599" y="1447800"/>
            <a:ext cx="5638802" cy="4593563"/>
          </a:xfrm>
        </p:spPr>
        <p:txBody>
          <a:bodyPr/>
          <a:lstStyle/>
          <a:p>
            <a:r>
              <a:rPr lang="en-US" dirty="0">
                <a:latin typeface="Comic Sans MS" panose="030F0702030302020204" pitchFamily="66" charset="0"/>
              </a:rPr>
              <a:t>Rules have been revised and changed (a little)</a:t>
            </a:r>
          </a:p>
          <a:p>
            <a:r>
              <a:rPr lang="en-US" dirty="0">
                <a:latin typeface="Comic Sans MS" panose="030F0702030302020204" pitchFamily="66" charset="0"/>
              </a:rPr>
              <a:t>Step-by-step:</a:t>
            </a:r>
          </a:p>
          <a:p>
            <a:pPr marL="800100" lvl="1" indent="-342900">
              <a:buAutoNum type="arabicPeriod"/>
            </a:pPr>
            <a:r>
              <a:rPr lang="en-US" dirty="0">
                <a:latin typeface="Comic Sans MS" panose="030F0702030302020204" pitchFamily="66" charset="0"/>
              </a:rPr>
              <a:t>Check if you have to clean the canteen. Maybe there is an activity. You can see this in </a:t>
            </a:r>
            <a:r>
              <a:rPr lang="en-US" dirty="0">
                <a:latin typeface="Comic Sans MS" panose="030F0702030302020204" pitchFamily="66" charset="0"/>
                <a:hlinkClick r:id="rId2"/>
              </a:rPr>
              <a:t>the TOSTI calendar</a:t>
            </a:r>
            <a:r>
              <a:rPr lang="en-US" dirty="0">
                <a:latin typeface="Comic Sans MS" panose="030F0702030302020204" pitchFamily="66" charset="0"/>
              </a:rPr>
              <a:t>.</a:t>
            </a:r>
          </a:p>
          <a:p>
            <a:pPr marL="457200" lvl="1" indent="0">
              <a:buNone/>
            </a:pPr>
            <a:r>
              <a:rPr lang="en-US" dirty="0">
                <a:latin typeface="Comic Sans MS" panose="030F0702030302020204" pitchFamily="66" charset="0"/>
              </a:rPr>
              <a:t>If there is an activity, congratulations, you don’t have to clean today. </a:t>
            </a:r>
          </a:p>
          <a:p>
            <a:pPr marL="457200" lvl="1" indent="0">
              <a:buNone/>
            </a:pPr>
            <a:r>
              <a:rPr lang="en-US" dirty="0">
                <a:latin typeface="Comic Sans MS" panose="030F0702030302020204" pitchFamily="66" charset="0"/>
              </a:rPr>
              <a:t>If you are North canteen board, you</a:t>
            </a:r>
          </a:p>
          <a:p>
            <a:pPr marL="457200" lvl="1" indent="0">
              <a:buNone/>
            </a:pPr>
            <a:r>
              <a:rPr lang="en-US" dirty="0">
                <a:latin typeface="Comic Sans MS" panose="030F0702030302020204" pitchFamily="66" charset="0"/>
              </a:rPr>
              <a:t> do have to bring the plates of the </a:t>
            </a:r>
            <a:r>
              <a:rPr lang="en-US" b="1" dirty="0">
                <a:latin typeface="Comic Sans MS" panose="030F0702030302020204" pitchFamily="66" charset="0"/>
              </a:rPr>
              <a:t>URD cart</a:t>
            </a:r>
            <a:r>
              <a:rPr lang="en-US" dirty="0">
                <a:latin typeface="Comic Sans MS" panose="030F0702030302020204" pitchFamily="66" charset="0"/>
              </a:rPr>
              <a:t>. </a:t>
            </a:r>
          </a:p>
        </p:txBody>
      </p:sp>
      <p:pic>
        <p:nvPicPr>
          <p:cNvPr id="5" name="Afbeelding 4">
            <a:extLst>
              <a:ext uri="{FF2B5EF4-FFF2-40B4-BE49-F238E27FC236}">
                <a16:creationId xmlns:a16="http://schemas.microsoft.com/office/drawing/2014/main" id="{88B4FE4E-06C5-99AD-1E2A-E99642E38941}"/>
              </a:ext>
            </a:extLst>
          </p:cNvPr>
          <p:cNvPicPr>
            <a:picLocks noChangeAspect="1"/>
          </p:cNvPicPr>
          <p:nvPr/>
        </p:nvPicPr>
        <p:blipFill>
          <a:blip r:embed="rId3"/>
          <a:stretch>
            <a:fillRect/>
          </a:stretch>
        </p:blipFill>
        <p:spPr>
          <a:xfrm>
            <a:off x="5588493" y="3476625"/>
            <a:ext cx="3357379" cy="3152775"/>
          </a:xfrm>
          <a:prstGeom prst="rect">
            <a:avLst/>
          </a:prstGeom>
        </p:spPr>
      </p:pic>
      <p:pic>
        <p:nvPicPr>
          <p:cNvPr id="7" name="Afbeelding 6">
            <a:extLst>
              <a:ext uri="{FF2B5EF4-FFF2-40B4-BE49-F238E27FC236}">
                <a16:creationId xmlns:a16="http://schemas.microsoft.com/office/drawing/2014/main" id="{AF7B7056-4FBE-067F-15CE-930982F75B61}"/>
              </a:ext>
            </a:extLst>
          </p:cNvPr>
          <p:cNvPicPr>
            <a:picLocks noChangeAspect="1"/>
          </p:cNvPicPr>
          <p:nvPr/>
        </p:nvPicPr>
        <p:blipFill rotWithShape="1">
          <a:blip r:embed="rId4"/>
          <a:srcRect t="30470"/>
          <a:stretch/>
        </p:blipFill>
        <p:spPr>
          <a:xfrm>
            <a:off x="381000" y="4536674"/>
            <a:ext cx="4010447" cy="2085974"/>
          </a:xfrm>
          <a:prstGeom prst="rect">
            <a:avLst/>
          </a:prstGeom>
        </p:spPr>
      </p:pic>
    </p:spTree>
    <p:extLst>
      <p:ext uri="{BB962C8B-B14F-4D97-AF65-F5344CB8AC3E}">
        <p14:creationId xmlns:p14="http://schemas.microsoft.com/office/powerpoint/2010/main" val="280618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A11D7B5-3CC2-A230-60B4-AC79C6F763A9}"/>
              </a:ext>
            </a:extLst>
          </p:cNvPr>
          <p:cNvSpPr>
            <a:spLocks noGrp="1"/>
          </p:cNvSpPr>
          <p:nvPr>
            <p:ph idx="1"/>
          </p:nvPr>
        </p:nvSpPr>
        <p:spPr>
          <a:xfrm>
            <a:off x="685800" y="402773"/>
            <a:ext cx="7391401" cy="3880773"/>
          </a:xfrm>
        </p:spPr>
        <p:txBody>
          <a:bodyPr/>
          <a:lstStyle/>
          <a:p>
            <a:pPr marL="0" indent="0">
              <a:buNone/>
            </a:pPr>
            <a:r>
              <a:rPr lang="en-US" dirty="0">
                <a:solidFill>
                  <a:schemeClr val="accent1">
                    <a:lumMod val="75000"/>
                  </a:schemeClr>
                </a:solidFill>
                <a:latin typeface="Comic Sans MS" panose="030F0702030302020204" pitchFamily="66" charset="0"/>
              </a:rPr>
              <a:t>2. </a:t>
            </a:r>
            <a:r>
              <a:rPr lang="en-US" dirty="0">
                <a:solidFill>
                  <a:schemeClr val="tx1"/>
                </a:solidFill>
                <a:latin typeface="Comic Sans MS" panose="030F0702030302020204" pitchFamily="66" charset="0"/>
              </a:rPr>
              <a:t>Close the windows</a:t>
            </a:r>
          </a:p>
          <a:p>
            <a:pPr marL="0" indent="0">
              <a:buNone/>
            </a:pPr>
            <a:r>
              <a:rPr lang="en-US" dirty="0">
                <a:solidFill>
                  <a:schemeClr val="accent1">
                    <a:lumMod val="75000"/>
                  </a:schemeClr>
                </a:solidFill>
                <a:latin typeface="Comic Sans MS" panose="030F0702030302020204" pitchFamily="66" charset="0"/>
              </a:rPr>
              <a:t>3. </a:t>
            </a:r>
            <a:r>
              <a:rPr lang="en-US" dirty="0">
                <a:solidFill>
                  <a:schemeClr val="tx1"/>
                </a:solidFill>
                <a:latin typeface="Comic Sans MS" panose="030F0702030302020204" pitchFamily="66" charset="0"/>
              </a:rPr>
              <a:t>Throw away all of the garbage bags (if they are almost empty, you don’t have to do it, but otherwise you have to do it). </a:t>
            </a:r>
          </a:p>
          <a:p>
            <a:pPr marL="0" indent="0">
              <a:buNone/>
            </a:pPr>
            <a:r>
              <a:rPr lang="en-US" dirty="0">
                <a:solidFill>
                  <a:schemeClr val="tx1"/>
                </a:solidFill>
                <a:latin typeface="Comic Sans MS" panose="030F0702030302020204" pitchFamily="66" charset="0"/>
              </a:rPr>
              <a:t>	</a:t>
            </a:r>
            <a:r>
              <a:rPr lang="en-US" dirty="0">
                <a:solidFill>
                  <a:schemeClr val="accent1">
                    <a:lumMod val="75000"/>
                  </a:schemeClr>
                </a:solidFill>
                <a:latin typeface="Comic Sans MS" panose="030F0702030302020204" pitchFamily="66" charset="0"/>
              </a:rPr>
              <a:t>3.1</a:t>
            </a:r>
            <a:r>
              <a:rPr lang="en-US" dirty="0">
                <a:solidFill>
                  <a:schemeClr val="tx1"/>
                </a:solidFill>
                <a:latin typeface="Comic Sans MS" panose="030F0702030302020204" pitchFamily="66" charset="0"/>
              </a:rPr>
              <a:t> Bring the garbage bags to -2 and dump them in an 				appropriate container</a:t>
            </a:r>
          </a:p>
          <a:p>
            <a:pPr marL="0" indent="0">
              <a:buNone/>
            </a:pPr>
            <a:r>
              <a:rPr lang="en-US" dirty="0">
                <a:solidFill>
                  <a:schemeClr val="tx1"/>
                </a:solidFill>
                <a:latin typeface="Comic Sans MS" panose="030F0702030302020204" pitchFamily="66" charset="0"/>
              </a:rPr>
              <a:t>	</a:t>
            </a:r>
            <a:r>
              <a:rPr lang="en-US" dirty="0">
                <a:solidFill>
                  <a:schemeClr val="accent1">
                    <a:lumMod val="75000"/>
                  </a:schemeClr>
                </a:solidFill>
                <a:latin typeface="Comic Sans MS" panose="030F0702030302020204" pitchFamily="66" charset="0"/>
              </a:rPr>
              <a:t>3.2</a:t>
            </a:r>
            <a:r>
              <a:rPr lang="en-US" dirty="0">
                <a:solidFill>
                  <a:schemeClr val="tx1"/>
                </a:solidFill>
                <a:latin typeface="Comic Sans MS" panose="030F0702030302020204" pitchFamily="66" charset="0"/>
              </a:rPr>
              <a:t> If the garbage bags are almost empty, but there are flies 		or it smells or something, </a:t>
            </a:r>
            <a:r>
              <a:rPr lang="en-US" dirty="0" err="1">
                <a:solidFill>
                  <a:schemeClr val="tx1"/>
                </a:solidFill>
                <a:latin typeface="Comic Sans MS" panose="030F0702030302020204" pitchFamily="66" charset="0"/>
              </a:rPr>
              <a:t>plz</a:t>
            </a:r>
            <a:r>
              <a:rPr lang="en-US" dirty="0">
                <a:solidFill>
                  <a:schemeClr val="tx1"/>
                </a:solidFill>
                <a:latin typeface="Comic Sans MS" panose="030F0702030302020204" pitchFamily="66" charset="0"/>
              </a:rPr>
              <a:t> bring them to -2 as well. </a:t>
            </a:r>
          </a:p>
          <a:p>
            <a:pPr marL="0" indent="0">
              <a:buNone/>
            </a:pPr>
            <a:r>
              <a:rPr lang="en-US" dirty="0">
                <a:solidFill>
                  <a:schemeClr val="accent1">
                    <a:lumMod val="75000"/>
                  </a:schemeClr>
                </a:solidFill>
                <a:latin typeface="Comic Sans MS" panose="030F0702030302020204" pitchFamily="66" charset="0"/>
              </a:rPr>
              <a:t>4. </a:t>
            </a:r>
            <a:r>
              <a:rPr lang="en-US" dirty="0">
                <a:solidFill>
                  <a:schemeClr val="tx1"/>
                </a:solidFill>
                <a:latin typeface="Comic Sans MS" panose="030F0702030302020204" pitchFamily="66" charset="0"/>
              </a:rPr>
              <a:t>Put in new bags in the cans (blue is rest, orange is plastic). If you don’t have enough garbage bags, </a:t>
            </a:r>
            <a:r>
              <a:rPr lang="en-US" dirty="0" err="1">
                <a:solidFill>
                  <a:schemeClr val="tx1"/>
                </a:solidFill>
                <a:latin typeface="Comic Sans MS" panose="030F0702030302020204" pitchFamily="66" charset="0"/>
              </a:rPr>
              <a:t>plz</a:t>
            </a:r>
            <a:r>
              <a:rPr lang="en-US" dirty="0">
                <a:solidFill>
                  <a:schemeClr val="tx1"/>
                </a:solidFill>
                <a:latin typeface="Comic Sans MS" panose="030F0702030302020204" pitchFamily="66" charset="0"/>
              </a:rPr>
              <a:t> contact me (Hazal), Mira or the </a:t>
            </a:r>
            <a:r>
              <a:rPr lang="en-US" dirty="0" err="1">
                <a:solidFill>
                  <a:schemeClr val="tx1"/>
                </a:solidFill>
                <a:latin typeface="Comic Sans MS" panose="030F0702030302020204" pitchFamily="66" charset="0"/>
              </a:rPr>
              <a:t>Voorraadcie</a:t>
            </a:r>
            <a:endParaRPr lang="nl-NL" dirty="0">
              <a:solidFill>
                <a:schemeClr val="tx1"/>
              </a:solidFill>
              <a:latin typeface="Comic Sans MS" panose="030F0702030302020204" pitchFamily="66" charset="0"/>
            </a:endParaRPr>
          </a:p>
        </p:txBody>
      </p:sp>
      <p:pic>
        <p:nvPicPr>
          <p:cNvPr id="3074" name="Picture 2" descr="Trash Can Cartoon Images – Browse 23,362 Stock Photos, Vectors, and Video |  Adobe Stock">
            <a:extLst>
              <a:ext uri="{FF2B5EF4-FFF2-40B4-BE49-F238E27FC236}">
                <a16:creationId xmlns:a16="http://schemas.microsoft.com/office/drawing/2014/main" id="{8B18B8A3-0272-DF78-4332-0FC90B561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29696"/>
            <a:ext cx="2239184" cy="24693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ash Can Mascot With Thumbs Up Stock Illustration - Download Image Now - Garbage  Can, Cartoon, Mascot - iStock">
            <a:extLst>
              <a:ext uri="{FF2B5EF4-FFF2-40B4-BE49-F238E27FC236}">
                <a16:creationId xmlns:a16="http://schemas.microsoft.com/office/drawing/2014/main" id="{F47EC8D5-32AC-C422-493B-4422A3E03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8665" y="4267200"/>
            <a:ext cx="2396924" cy="23969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ash Can Cartoon Images – Browse 23,362 Stock Photos, Vectors, and Video |  Adobe Stock">
            <a:extLst>
              <a:ext uri="{FF2B5EF4-FFF2-40B4-BE49-F238E27FC236}">
                <a16:creationId xmlns:a16="http://schemas.microsoft.com/office/drawing/2014/main" id="{B3FD481A-B3AE-B81D-CC00-4535C0A22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9" y="3797755"/>
            <a:ext cx="2356061" cy="269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1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68105C-2A9B-38F8-B34C-4074A4F53DB8}"/>
              </a:ext>
            </a:extLst>
          </p:cNvPr>
          <p:cNvSpPr>
            <a:spLocks noGrp="1"/>
          </p:cNvSpPr>
          <p:nvPr>
            <p:ph idx="1"/>
          </p:nvPr>
        </p:nvSpPr>
        <p:spPr>
          <a:xfrm>
            <a:off x="609600" y="609600"/>
            <a:ext cx="7391400" cy="5181600"/>
          </a:xfrm>
        </p:spPr>
        <p:txBody>
          <a:bodyPr/>
          <a:lstStyle/>
          <a:p>
            <a:pPr marL="0" indent="0">
              <a:buNone/>
            </a:pPr>
            <a:r>
              <a:rPr lang="en-US" dirty="0">
                <a:solidFill>
                  <a:schemeClr val="accent1">
                    <a:lumMod val="75000"/>
                  </a:schemeClr>
                </a:solidFill>
                <a:latin typeface="Comic Sans MS" panose="030F0702030302020204" pitchFamily="66" charset="0"/>
              </a:rPr>
              <a:t>5. </a:t>
            </a:r>
            <a:r>
              <a:rPr lang="en-US" dirty="0">
                <a:latin typeface="Comic Sans MS" panose="030F0702030302020204" pitchFamily="66" charset="0"/>
              </a:rPr>
              <a:t>Dishwasher shit</a:t>
            </a:r>
          </a:p>
          <a:p>
            <a:pPr marL="0" indent="0">
              <a:buNone/>
            </a:pPr>
            <a:r>
              <a:rPr lang="en-US" dirty="0">
                <a:solidFill>
                  <a:schemeClr val="accent1">
                    <a:lumMod val="75000"/>
                  </a:schemeClr>
                </a:solidFill>
                <a:latin typeface="Comic Sans MS" panose="030F0702030302020204" pitchFamily="66" charset="0"/>
              </a:rPr>
              <a:t>	5.1</a:t>
            </a:r>
            <a:r>
              <a:rPr lang="en-US" dirty="0">
                <a:latin typeface="Comic Sans MS" panose="030F0702030302020204" pitchFamily="66" charset="0"/>
              </a:rPr>
              <a:t> Empty the dishwasher if it is clean. </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5.2</a:t>
            </a:r>
            <a:r>
              <a:rPr lang="en-US" dirty="0">
                <a:latin typeface="Comic Sans MS" panose="030F0702030302020204" pitchFamily="66" charset="0"/>
              </a:rPr>
              <a:t> Put in the dirty mugs and other used glasses/stuff that 		have been left on the countertop </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5.3</a:t>
            </a:r>
            <a:r>
              <a:rPr lang="en-US" dirty="0">
                <a:latin typeface="Comic Sans MS" panose="030F0702030302020204" pitchFamily="66" charset="0"/>
              </a:rPr>
              <a:t> Turn on the dishwasher (there are dishwasher pods in the 		cabinet under the sink)</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5.4</a:t>
            </a:r>
            <a:r>
              <a:rPr lang="en-US" dirty="0">
                <a:latin typeface="Comic Sans MS" panose="030F0702030302020204" pitchFamily="66" charset="0"/>
              </a:rPr>
              <a:t> Make sure the bar is empty </a:t>
            </a:r>
          </a:p>
          <a:p>
            <a:pPr marL="0" indent="0">
              <a:buNone/>
            </a:pPr>
            <a:endParaRPr lang="en-US" dirty="0">
              <a:latin typeface="Comic Sans MS" panose="030F0702030302020204" pitchFamily="66" charset="0"/>
            </a:endParaRPr>
          </a:p>
          <a:p>
            <a:pPr marL="0" indent="0">
              <a:buNone/>
            </a:pPr>
            <a:r>
              <a:rPr lang="en-US" dirty="0">
                <a:solidFill>
                  <a:schemeClr val="accent1">
                    <a:lumMod val="75000"/>
                  </a:schemeClr>
                </a:solidFill>
                <a:latin typeface="Comic Sans MS" panose="030F0702030302020204" pitchFamily="66" charset="0"/>
              </a:rPr>
              <a:t>6. </a:t>
            </a:r>
            <a:r>
              <a:rPr lang="en-US" dirty="0">
                <a:latin typeface="Comic Sans MS" panose="030F0702030302020204" pitchFamily="66" charset="0"/>
              </a:rPr>
              <a:t>Cleaning </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6.1</a:t>
            </a:r>
            <a:r>
              <a:rPr lang="en-US" dirty="0">
                <a:latin typeface="Comic Sans MS" panose="030F0702030302020204" pitchFamily="66" charset="0"/>
              </a:rPr>
              <a:t> Clean the countertop</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6.2</a:t>
            </a:r>
            <a:r>
              <a:rPr lang="en-US" dirty="0">
                <a:latin typeface="Comic Sans MS" panose="030F0702030302020204" pitchFamily="66" charset="0"/>
              </a:rPr>
              <a:t> Clean out the sink!!!!!</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6.3</a:t>
            </a:r>
            <a:r>
              <a:rPr lang="en-US" dirty="0">
                <a:latin typeface="Comic Sans MS" panose="030F0702030302020204" pitchFamily="66" charset="0"/>
              </a:rPr>
              <a:t> Clean the bar </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6.4</a:t>
            </a:r>
            <a:r>
              <a:rPr lang="en-US" dirty="0">
                <a:latin typeface="Comic Sans MS" panose="030F0702030302020204" pitchFamily="66" charset="0"/>
              </a:rPr>
              <a:t> Wipe the tables, chairs and couches </a:t>
            </a:r>
          </a:p>
          <a:p>
            <a:pPr marL="0" indent="0">
              <a:buNone/>
            </a:pPr>
            <a:endParaRPr lang="en-US" dirty="0"/>
          </a:p>
        </p:txBody>
      </p:sp>
    </p:spTree>
    <p:extLst>
      <p:ext uri="{BB962C8B-B14F-4D97-AF65-F5344CB8AC3E}">
        <p14:creationId xmlns:p14="http://schemas.microsoft.com/office/powerpoint/2010/main" val="115585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76C2B97-1809-2AED-2247-7442BF333338}"/>
              </a:ext>
            </a:extLst>
          </p:cNvPr>
          <p:cNvSpPr>
            <a:spLocks noGrp="1"/>
          </p:cNvSpPr>
          <p:nvPr>
            <p:ph idx="1"/>
          </p:nvPr>
        </p:nvSpPr>
        <p:spPr>
          <a:xfrm>
            <a:off x="800100" y="914400"/>
            <a:ext cx="7543800" cy="5029200"/>
          </a:xfrm>
        </p:spPr>
        <p:txBody>
          <a:bodyPr>
            <a:normAutofit/>
          </a:bodyPr>
          <a:lstStyle/>
          <a:p>
            <a:pPr marL="0" indent="0">
              <a:buNone/>
            </a:pPr>
            <a:r>
              <a:rPr lang="en-US" dirty="0">
                <a:solidFill>
                  <a:schemeClr val="accent1">
                    <a:lumMod val="75000"/>
                  </a:schemeClr>
                </a:solidFill>
                <a:latin typeface="Comic Sans MS" panose="030F0702030302020204" pitchFamily="66" charset="0"/>
              </a:rPr>
              <a:t>7. </a:t>
            </a:r>
            <a:r>
              <a:rPr lang="en-US" dirty="0">
                <a:latin typeface="Comic Sans MS" panose="030F0702030302020204" pitchFamily="66" charset="0"/>
              </a:rPr>
              <a:t>Last cleaning</a:t>
            </a:r>
          </a:p>
          <a:p>
            <a:pPr marL="0" indent="0">
              <a:buNone/>
            </a:pPr>
            <a:r>
              <a:rPr lang="en-US" dirty="0">
                <a:solidFill>
                  <a:schemeClr val="accent1">
                    <a:lumMod val="75000"/>
                  </a:schemeClr>
                </a:solidFill>
                <a:latin typeface="Comic Sans MS" panose="030F0702030302020204" pitchFamily="66" charset="0"/>
              </a:rPr>
              <a:t>	7.1</a:t>
            </a:r>
            <a:r>
              <a:rPr lang="en-US" dirty="0">
                <a:latin typeface="Comic Sans MS" panose="030F0702030302020204" pitchFamily="66" charset="0"/>
              </a:rPr>
              <a:t> Sweep the floor </a:t>
            </a:r>
          </a:p>
          <a:p>
            <a:pPr marL="0" indent="0">
              <a:buNone/>
            </a:pPr>
            <a:r>
              <a:rPr lang="en-US" dirty="0">
                <a:solidFill>
                  <a:schemeClr val="accent1">
                    <a:lumMod val="75000"/>
                  </a:schemeClr>
                </a:solidFill>
                <a:latin typeface="Comic Sans MS" panose="030F0702030302020204" pitchFamily="66" charset="0"/>
              </a:rPr>
              <a:t>	7.2</a:t>
            </a:r>
            <a:r>
              <a:rPr lang="en-US" dirty="0">
                <a:latin typeface="Comic Sans MS" panose="030F0702030302020204" pitchFamily="66" charset="0"/>
              </a:rPr>
              <a:t> </a:t>
            </a:r>
            <a:r>
              <a:rPr lang="en-US" b="1" dirty="0">
                <a:latin typeface="Comic Sans MS" panose="030F0702030302020204" pitchFamily="66" charset="0"/>
              </a:rPr>
              <a:t>Mop the floor if you deem this necessary. </a:t>
            </a:r>
            <a:r>
              <a:rPr lang="en-US" dirty="0">
                <a:latin typeface="Comic Sans MS" panose="030F0702030302020204" pitchFamily="66" charset="0"/>
              </a:rPr>
              <a:t>Also under the 		tables and the chairs. It is handiest if you put the chairs on 		the 	tables. After activities, mopping is definitely nice. :)</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7.3</a:t>
            </a:r>
            <a:r>
              <a:rPr lang="en-US" dirty="0">
                <a:latin typeface="Comic Sans MS" panose="030F0702030302020204" pitchFamily="66" charset="0"/>
              </a:rPr>
              <a:t> When you finish mopping, </a:t>
            </a:r>
            <a:r>
              <a:rPr lang="en-US" dirty="0" err="1">
                <a:latin typeface="Comic Sans MS" panose="030F0702030302020204" pitchFamily="66" charset="0"/>
              </a:rPr>
              <a:t>plz</a:t>
            </a:r>
            <a:r>
              <a:rPr lang="en-US" dirty="0">
                <a:latin typeface="Comic Sans MS" panose="030F0702030302020204" pitchFamily="66" charset="0"/>
              </a:rPr>
              <a:t> hang out the ‘</a:t>
            </a:r>
            <a:r>
              <a:rPr lang="en-US" dirty="0" err="1">
                <a:latin typeface="Comic Sans MS" panose="030F0702030302020204" pitchFamily="66" charset="0"/>
              </a:rPr>
              <a:t>mopkop</a:t>
            </a:r>
            <a:r>
              <a:rPr lang="en-US" dirty="0">
                <a:latin typeface="Comic Sans MS" panose="030F0702030302020204" pitchFamily="66" charset="0"/>
              </a:rPr>
              <a:t>’ where it 			can dry. If it is </a:t>
            </a:r>
            <a:r>
              <a:rPr lang="en-US" dirty="0" err="1">
                <a:latin typeface="Comic Sans MS" panose="030F0702030302020204" pitchFamily="66" charset="0"/>
              </a:rPr>
              <a:t>rlly</a:t>
            </a:r>
            <a:r>
              <a:rPr lang="en-US" dirty="0">
                <a:latin typeface="Comic Sans MS" panose="030F0702030302020204" pitchFamily="66" charset="0"/>
              </a:rPr>
              <a:t> gross, hang it out on the side of the 			laundry basket. </a:t>
            </a:r>
          </a:p>
          <a:p>
            <a:pPr marL="0" indent="0">
              <a:buNone/>
            </a:pPr>
            <a:endParaRPr lang="en-US" dirty="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dirty="0">
                <a:solidFill>
                  <a:schemeClr val="accent1">
                    <a:lumMod val="75000"/>
                  </a:schemeClr>
                </a:solidFill>
                <a:latin typeface="Comic Sans MS" panose="030F0702030302020204" pitchFamily="66" charset="0"/>
              </a:rPr>
              <a:t>8. </a:t>
            </a:r>
            <a:r>
              <a:rPr lang="en-US" dirty="0">
                <a:latin typeface="Comic Sans MS" panose="030F0702030302020204" pitchFamily="66" charset="0"/>
              </a:rPr>
              <a:t>If there is no one left, turn the music off</a:t>
            </a:r>
          </a:p>
          <a:p>
            <a:pPr marL="0" indent="0">
              <a:buNone/>
            </a:pPr>
            <a:r>
              <a:rPr lang="en-US" dirty="0">
                <a:latin typeface="Comic Sans MS" panose="030F0702030302020204" pitchFamily="66" charset="0"/>
              </a:rPr>
              <a:t>	</a:t>
            </a:r>
            <a:r>
              <a:rPr lang="en-US" dirty="0">
                <a:solidFill>
                  <a:schemeClr val="accent1">
                    <a:lumMod val="75000"/>
                  </a:schemeClr>
                </a:solidFill>
                <a:latin typeface="Comic Sans MS" panose="030F0702030302020204" pitchFamily="66" charset="0"/>
              </a:rPr>
              <a:t>8.1</a:t>
            </a:r>
            <a:r>
              <a:rPr lang="en-US" dirty="0">
                <a:latin typeface="Comic Sans MS" panose="030F0702030302020204" pitchFamily="66" charset="0"/>
              </a:rPr>
              <a:t> In North, you can do this via TOSTI (it also closes itself at 			9:30)</a:t>
            </a:r>
          </a:p>
          <a:p>
            <a:pPr marL="0" indent="0">
              <a:buNone/>
            </a:pPr>
            <a:r>
              <a:rPr lang="en-US" dirty="0">
                <a:solidFill>
                  <a:schemeClr val="accent1">
                    <a:lumMod val="75000"/>
                  </a:schemeClr>
                </a:solidFill>
                <a:latin typeface="Comic Sans MS" panose="030F0702030302020204" pitchFamily="66" charset="0"/>
              </a:rPr>
              <a:t>	8.2</a:t>
            </a:r>
            <a:r>
              <a:rPr lang="en-US" dirty="0">
                <a:latin typeface="Comic Sans MS" panose="030F0702030302020204" pitchFamily="66" charset="0"/>
              </a:rPr>
              <a:t> In South, you click on the middle mouse button</a:t>
            </a:r>
          </a:p>
          <a:p>
            <a:pPr marL="0" indent="0">
              <a:buNone/>
            </a:pPr>
            <a:endParaRPr lang="nl-NL" dirty="0"/>
          </a:p>
        </p:txBody>
      </p:sp>
    </p:spTree>
    <p:extLst>
      <p:ext uri="{BB962C8B-B14F-4D97-AF65-F5344CB8AC3E}">
        <p14:creationId xmlns:p14="http://schemas.microsoft.com/office/powerpoint/2010/main" val="314117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47D61-6222-B765-F9DD-4C0842BB1F23}"/>
              </a:ext>
            </a:extLst>
          </p:cNvPr>
          <p:cNvSpPr>
            <a:spLocks noGrp="1"/>
          </p:cNvSpPr>
          <p:nvPr>
            <p:ph type="title"/>
          </p:nvPr>
        </p:nvSpPr>
        <p:spPr/>
        <p:txBody>
          <a:bodyPr/>
          <a:lstStyle/>
          <a:p>
            <a:r>
              <a:rPr lang="en-US" dirty="0">
                <a:latin typeface="Comic Sans MS" panose="030F0702030302020204" pitchFamily="66" charset="0"/>
              </a:rPr>
              <a:t>Other</a:t>
            </a:r>
            <a:r>
              <a:rPr lang="en-US" dirty="0"/>
              <a:t> </a:t>
            </a:r>
            <a:endParaRPr lang="nl-NL" dirty="0"/>
          </a:p>
        </p:txBody>
      </p:sp>
      <p:sp>
        <p:nvSpPr>
          <p:cNvPr id="3" name="Tijdelijke aanduiding voor inhoud 2">
            <a:extLst>
              <a:ext uri="{FF2B5EF4-FFF2-40B4-BE49-F238E27FC236}">
                <a16:creationId xmlns:a16="http://schemas.microsoft.com/office/drawing/2014/main" id="{BECD096F-74E4-59C3-D001-B8BCD049A0DF}"/>
              </a:ext>
            </a:extLst>
          </p:cNvPr>
          <p:cNvSpPr>
            <a:spLocks noGrp="1"/>
          </p:cNvSpPr>
          <p:nvPr>
            <p:ph idx="1"/>
          </p:nvPr>
        </p:nvSpPr>
        <p:spPr>
          <a:xfrm>
            <a:off x="609598" y="1219200"/>
            <a:ext cx="7924803" cy="5638800"/>
          </a:xfrm>
        </p:spPr>
        <p:txBody>
          <a:bodyPr>
            <a:normAutofit/>
          </a:bodyPr>
          <a:lstStyle/>
          <a:p>
            <a:pPr algn="just"/>
            <a:r>
              <a:rPr lang="en-US" dirty="0">
                <a:latin typeface="Comic Sans MS" panose="030F0702030302020204" pitchFamily="66" charset="0"/>
              </a:rPr>
              <a:t>If a mop or yellow </a:t>
            </a:r>
            <a:r>
              <a:rPr lang="en-US" dirty="0" err="1">
                <a:latin typeface="Comic Sans MS" panose="030F0702030302020204" pitchFamily="66" charset="0"/>
              </a:rPr>
              <a:t>doekje</a:t>
            </a:r>
            <a:r>
              <a:rPr lang="en-US" dirty="0">
                <a:latin typeface="Comic Sans MS" panose="030F0702030302020204" pitchFamily="66" charset="0"/>
              </a:rPr>
              <a:t> is used/gross, put it in the laundry basket (AH crate next to the entrance of the south canteen). If they are wet though, hang them out at the side of the laundry basket, or at the side of one of the buckets. Otherwise they’ll all become moldy and I have to buy new ones again </a:t>
            </a:r>
            <a:r>
              <a:rPr lang="en-US" dirty="0">
                <a:latin typeface="Comic Sans MS" panose="030F0702030302020204" pitchFamily="66" charset="0"/>
                <a:sym typeface="Wingdings" panose="05000000000000000000" pitchFamily="2" charset="2"/>
              </a:rPr>
              <a:t>:(</a:t>
            </a:r>
            <a:endParaRPr lang="en-US" dirty="0">
              <a:latin typeface="Comic Sans MS" panose="030F0702030302020204" pitchFamily="66" charset="0"/>
            </a:endParaRPr>
          </a:p>
          <a:p>
            <a:pPr marL="0" indent="0" algn="just">
              <a:buNone/>
            </a:pPr>
            <a:endParaRPr lang="en-US" dirty="0">
              <a:latin typeface="Comic Sans MS" panose="030F0702030302020204" pitchFamily="66" charset="0"/>
            </a:endParaRPr>
          </a:p>
          <a:p>
            <a:pPr algn="just"/>
            <a:r>
              <a:rPr lang="en-US" dirty="0">
                <a:latin typeface="Comic Sans MS" panose="030F0702030302020204" pitchFamily="66" charset="0"/>
              </a:rPr>
              <a:t>Don’t use the </a:t>
            </a:r>
            <a:r>
              <a:rPr lang="en-US" dirty="0" err="1">
                <a:latin typeface="Comic Sans MS" panose="030F0702030302020204" pitchFamily="66" charset="0"/>
              </a:rPr>
              <a:t>tosti</a:t>
            </a:r>
            <a:r>
              <a:rPr lang="en-US" dirty="0">
                <a:latin typeface="Comic Sans MS" panose="030F0702030302020204" pitchFamily="66" charset="0"/>
              </a:rPr>
              <a:t> irons, fridges and the freezer of the </a:t>
            </a:r>
            <a:r>
              <a:rPr lang="en-US" dirty="0" err="1">
                <a:latin typeface="Comic Sans MS" panose="030F0702030302020204" pitchFamily="66" charset="0"/>
              </a:rPr>
              <a:t>Tosticies</a:t>
            </a:r>
            <a:r>
              <a:rPr lang="en-US" dirty="0">
                <a:latin typeface="Comic Sans MS" panose="030F0702030302020204" pitchFamily="66" charset="0"/>
              </a:rPr>
              <a:t>. There is a fridge in the north board room for the purpose of activities. </a:t>
            </a:r>
          </a:p>
          <a:p>
            <a:pPr marL="0" indent="0" algn="just">
              <a:buNone/>
            </a:pPr>
            <a:endParaRPr lang="en-US" dirty="0">
              <a:latin typeface="Comic Sans MS" panose="030F0702030302020204" pitchFamily="66" charset="0"/>
            </a:endParaRPr>
          </a:p>
          <a:p>
            <a:pPr algn="just"/>
            <a:r>
              <a:rPr lang="en-US" dirty="0">
                <a:latin typeface="Comic Sans MS" panose="030F0702030302020204" pitchFamily="66" charset="0"/>
              </a:rPr>
              <a:t>If you want to put on posters in the canteen, you need </a:t>
            </a:r>
            <a:r>
              <a:rPr lang="en-US" b="1" dirty="0" err="1">
                <a:latin typeface="Comic Sans MS" panose="030F0702030302020204" pitchFamily="66" charset="0"/>
              </a:rPr>
              <a:t>schilderstape</a:t>
            </a:r>
            <a:r>
              <a:rPr lang="en-US" b="1" dirty="0">
                <a:latin typeface="Comic Sans MS" panose="030F0702030302020204" pitchFamily="66" charset="0"/>
              </a:rPr>
              <a:t>. </a:t>
            </a:r>
          </a:p>
          <a:p>
            <a:pPr algn="just"/>
            <a:endParaRPr lang="en-US" b="1" dirty="0">
              <a:latin typeface="Comic Sans MS" panose="030F0702030302020204" pitchFamily="66" charset="0"/>
            </a:endParaRPr>
          </a:p>
          <a:p>
            <a:pPr algn="just"/>
            <a:r>
              <a:rPr lang="en-US" dirty="0" err="1">
                <a:latin typeface="Comic Sans MS" panose="030F0702030302020204" pitchFamily="66" charset="0"/>
              </a:rPr>
              <a:t>Plz</a:t>
            </a:r>
            <a:r>
              <a:rPr lang="en-US" dirty="0">
                <a:latin typeface="Comic Sans MS" panose="030F0702030302020204" pitchFamily="66" charset="0"/>
              </a:rPr>
              <a:t> put the </a:t>
            </a:r>
            <a:r>
              <a:rPr lang="en-US" dirty="0" err="1">
                <a:latin typeface="Comic Sans MS" panose="030F0702030302020204" pitchFamily="66" charset="0"/>
              </a:rPr>
              <a:t>dweilstokken</a:t>
            </a:r>
            <a:r>
              <a:rPr lang="en-US" dirty="0">
                <a:latin typeface="Comic Sans MS" panose="030F0702030302020204" pitchFamily="66" charset="0"/>
              </a:rPr>
              <a:t>/broom(s) against the wall or in a way that the hall way is empty enough to be used as a fire escape (otherwise IHZ will give me </a:t>
            </a:r>
            <a:r>
              <a:rPr lang="en-US" dirty="0" err="1">
                <a:latin typeface="Comic Sans MS" panose="030F0702030302020204" pitchFamily="66" charset="0"/>
              </a:rPr>
              <a:t>a’”slipper</a:t>
            </a:r>
            <a:r>
              <a:rPr lang="en-US" dirty="0">
                <a:latin typeface="Comic Sans MS" panose="030F0702030302020204" pitchFamily="66" charset="0"/>
              </a:rPr>
              <a:t>”)</a:t>
            </a:r>
          </a:p>
          <a:p>
            <a:pPr marL="0" indent="0" algn="just">
              <a:buNone/>
            </a:pPr>
            <a:endParaRPr lang="en-US" b="1" dirty="0">
              <a:latin typeface="Comic Sans MS" panose="030F0702030302020204" pitchFamily="66" charset="0"/>
            </a:endParaRPr>
          </a:p>
          <a:p>
            <a:pPr algn="just"/>
            <a:endParaRPr lang="nl-NL" dirty="0">
              <a:latin typeface="Comic Sans MS" panose="030F0702030302020204" pitchFamily="66" charset="0"/>
            </a:endParaRPr>
          </a:p>
        </p:txBody>
      </p:sp>
    </p:spTree>
    <p:extLst>
      <p:ext uri="{BB962C8B-B14F-4D97-AF65-F5344CB8AC3E}">
        <p14:creationId xmlns:p14="http://schemas.microsoft.com/office/powerpoint/2010/main" val="129197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DBDA2-5CD5-D399-11CD-EA6237F06B6E}"/>
              </a:ext>
            </a:extLst>
          </p:cNvPr>
          <p:cNvSpPr>
            <a:spLocks noGrp="1"/>
          </p:cNvSpPr>
          <p:nvPr>
            <p:ph type="title"/>
          </p:nvPr>
        </p:nvSpPr>
        <p:spPr/>
        <p:txBody>
          <a:bodyPr/>
          <a:lstStyle/>
          <a:p>
            <a:r>
              <a:rPr lang="en-US" dirty="0">
                <a:latin typeface="Comic Sans MS" panose="030F0702030302020204" pitchFamily="66" charset="0"/>
              </a:rPr>
              <a:t>Checking of the canteens will be done more routinely </a:t>
            </a:r>
            <a:endParaRPr lang="nl-NL" dirty="0">
              <a:latin typeface="Comic Sans MS" panose="030F0702030302020204" pitchFamily="66" charset="0"/>
            </a:endParaRPr>
          </a:p>
        </p:txBody>
      </p:sp>
      <p:pic>
        <p:nvPicPr>
          <p:cNvPr id="4098" name="Picture 2" descr="Sad Goomba - Super Mario Wiki, the Mario encyclopedia">
            <a:extLst>
              <a:ext uri="{FF2B5EF4-FFF2-40B4-BE49-F238E27FC236}">
                <a16:creationId xmlns:a16="http://schemas.microsoft.com/office/drawing/2014/main" id="{904B5B24-3D7D-9278-9E93-0256F5865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807" y="4198679"/>
            <a:ext cx="2110384" cy="21421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F555D9D-FCDA-7588-6182-1FAE2AF16D0C}"/>
              </a:ext>
            </a:extLst>
          </p:cNvPr>
          <p:cNvSpPr txBox="1"/>
          <p:nvPr/>
        </p:nvSpPr>
        <p:spPr>
          <a:xfrm>
            <a:off x="598024" y="1858380"/>
            <a:ext cx="4589362" cy="646331"/>
          </a:xfrm>
          <a:prstGeom prst="rect">
            <a:avLst/>
          </a:prstGeom>
          <a:noFill/>
        </p:spPr>
        <p:txBody>
          <a:bodyPr wrap="square">
            <a:spAutoFit/>
          </a:bodyPr>
          <a:lstStyle/>
          <a:p>
            <a:r>
              <a:rPr lang="en-US" dirty="0">
                <a:latin typeface="Comic Sans MS" panose="030F0702030302020204" pitchFamily="66" charset="0"/>
              </a:rPr>
              <a:t>So please make sure to clean the canteens properly. Otherwise, slipper!</a:t>
            </a:r>
            <a:endParaRPr lang="nl-NL" dirty="0">
              <a:latin typeface="Comic Sans MS" panose="030F0702030302020204" pitchFamily="66" charset="0"/>
            </a:endParaRPr>
          </a:p>
        </p:txBody>
      </p:sp>
      <p:pic>
        <p:nvPicPr>
          <p:cNvPr id="4100" name="Picture 4" descr="Mad Goomba | Paper Shin a.k.a Keroro Gunsou Wiki | Fandom">
            <a:extLst>
              <a:ext uri="{FF2B5EF4-FFF2-40B4-BE49-F238E27FC236}">
                <a16:creationId xmlns:a16="http://schemas.microsoft.com/office/drawing/2014/main" id="{9AFEEC7B-75B2-B598-567A-724AC395C6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153" y="1735481"/>
            <a:ext cx="2437340" cy="22859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rio Monsters - Image">
            <a:extLst>
              <a:ext uri="{FF2B5EF4-FFF2-40B4-BE49-F238E27FC236}">
                <a16:creationId xmlns:a16="http://schemas.microsoft.com/office/drawing/2014/main" id="{FF9662BC-C51F-4586-8730-7423567A5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54357"/>
            <a:ext cx="2667000" cy="2299138"/>
          </a:xfrm>
          <a:prstGeom prst="rect">
            <a:avLst/>
          </a:prstGeom>
          <a:noFill/>
          <a:extLst>
            <a:ext uri="{909E8E84-426E-40DD-AFC4-6F175D3DCCD1}">
              <a14:hiddenFill xmlns:a14="http://schemas.microsoft.com/office/drawing/2010/main">
                <a:solidFill>
                  <a:srgbClr val="FFFFFF"/>
                </a:solidFill>
              </a14:hiddenFill>
            </a:ext>
          </a:extLst>
        </p:spPr>
      </p:pic>
      <p:sp>
        <p:nvSpPr>
          <p:cNvPr id="6" name="Pijl: rechts 5">
            <a:extLst>
              <a:ext uri="{FF2B5EF4-FFF2-40B4-BE49-F238E27FC236}">
                <a16:creationId xmlns:a16="http://schemas.microsoft.com/office/drawing/2014/main" id="{35FA5D57-58AF-20A5-EAB2-CFA81AD9A15E}"/>
              </a:ext>
            </a:extLst>
          </p:cNvPr>
          <p:cNvSpPr/>
          <p:nvPr/>
        </p:nvSpPr>
        <p:spPr>
          <a:xfrm rot="19613398">
            <a:off x="3741464" y="3115599"/>
            <a:ext cx="1600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3E7E6A3B-0FD5-D856-8EA6-70FFA2BB9514}"/>
              </a:ext>
            </a:extLst>
          </p:cNvPr>
          <p:cNvSpPr/>
          <p:nvPr/>
        </p:nvSpPr>
        <p:spPr>
          <a:xfrm rot="1430283">
            <a:off x="3908373" y="4581627"/>
            <a:ext cx="1600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04" name="Picture 8" descr="Flip flops - Free fashion icons">
            <a:extLst>
              <a:ext uri="{FF2B5EF4-FFF2-40B4-BE49-F238E27FC236}">
                <a16:creationId xmlns:a16="http://schemas.microsoft.com/office/drawing/2014/main" id="{C52BE9F0-72C2-A740-7E14-096394CEA11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752"/>
          <a:stretch/>
        </p:blipFill>
        <p:spPr bwMode="auto">
          <a:xfrm rot="727049">
            <a:off x="7198089" y="633376"/>
            <a:ext cx="1026121" cy="208356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lip flops - Free fashion icons">
            <a:extLst>
              <a:ext uri="{FF2B5EF4-FFF2-40B4-BE49-F238E27FC236}">
                <a16:creationId xmlns:a16="http://schemas.microsoft.com/office/drawing/2014/main" id="{AF464C34-3025-8941-8FF5-4514B02655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21"/>
          <a:stretch/>
        </p:blipFill>
        <p:spPr bwMode="auto">
          <a:xfrm rot="20340018">
            <a:off x="4924456" y="5250997"/>
            <a:ext cx="768985" cy="153863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EAEA200-58D8-C6A0-A5B3-0DC44A791609}"/>
              </a:ext>
            </a:extLst>
          </p:cNvPr>
          <p:cNvSpPr txBox="1"/>
          <p:nvPr/>
        </p:nvSpPr>
        <p:spPr>
          <a:xfrm>
            <a:off x="433509" y="5694376"/>
            <a:ext cx="4589362" cy="646331"/>
          </a:xfrm>
          <a:prstGeom prst="rect">
            <a:avLst/>
          </a:prstGeom>
          <a:noFill/>
        </p:spPr>
        <p:txBody>
          <a:bodyPr wrap="square">
            <a:spAutoFit/>
          </a:bodyPr>
          <a:lstStyle/>
          <a:p>
            <a:r>
              <a:rPr lang="en-US" dirty="0">
                <a:latin typeface="Comic Sans MS" panose="030F0702030302020204" pitchFamily="66" charset="0"/>
              </a:rPr>
              <a:t>No but seriously, it would be nice if we can keep the canteens clean together :)</a:t>
            </a:r>
            <a:endParaRPr lang="nl-NL" dirty="0">
              <a:latin typeface="Comic Sans MS" panose="030F0702030302020204" pitchFamily="66" charset="0"/>
            </a:endParaRPr>
          </a:p>
        </p:txBody>
      </p:sp>
      <p:pic>
        <p:nvPicPr>
          <p:cNvPr id="4108" name="Picture 12" descr="Super Mario Odyssey/gallery | Super mario tattoo, Super mario, Mario tattoo">
            <a:extLst>
              <a:ext uri="{FF2B5EF4-FFF2-40B4-BE49-F238E27FC236}">
                <a16:creationId xmlns:a16="http://schemas.microsoft.com/office/drawing/2014/main" id="{0728EE9B-BF78-623E-1ACD-9BE1BA0163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31347">
            <a:off x="6851991" y="3088949"/>
            <a:ext cx="1148401" cy="1148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per Mario Odyssey/gallery | Super mario tattoo, Super mario, Mario tattoo">
            <a:extLst>
              <a:ext uri="{FF2B5EF4-FFF2-40B4-BE49-F238E27FC236}">
                <a16:creationId xmlns:a16="http://schemas.microsoft.com/office/drawing/2014/main" id="{E1E7659D-CB14-02CC-DC10-133D4561D3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006" y="2475263"/>
            <a:ext cx="1246794" cy="124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453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664</Words>
  <Application>Microsoft Office PowerPoint</Application>
  <PresentationFormat>On-screen Show (4:3)</PresentationFormat>
  <Paragraphs>57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Comic Sans MS</vt:lpstr>
      <vt:lpstr>Trebuchet MS</vt:lpstr>
      <vt:lpstr>Wingdings 3</vt:lpstr>
      <vt:lpstr>Facet</vt:lpstr>
      <vt:lpstr>PowerPoint Presentation</vt:lpstr>
      <vt:lpstr>Thingies in this presentation</vt:lpstr>
      <vt:lpstr>Reservations</vt:lpstr>
      <vt:lpstr>Cleaning rules </vt:lpstr>
      <vt:lpstr>PowerPoint Presentation</vt:lpstr>
      <vt:lpstr>PowerPoint Presentation</vt:lpstr>
      <vt:lpstr>PowerPoint Presentation</vt:lpstr>
      <vt:lpstr>Other </vt:lpstr>
      <vt:lpstr>Checking of the canteens will be done more routinely </vt:lpstr>
    </vt:vector>
  </TitlesOfParts>
  <Company>CnCZ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admin-jmartens</dc:creator>
  <cp:lastModifiedBy>Hazal Dogan</cp:lastModifiedBy>
  <cp:revision>12</cp:revision>
  <dcterms:created xsi:type="dcterms:W3CDTF">2022-11-18T08:40:50Z</dcterms:created>
  <dcterms:modified xsi:type="dcterms:W3CDTF">2024-01-25T16:09:57Z</dcterms:modified>
</cp:coreProperties>
</file>